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61" r:id="rId4"/>
    <p:sldId id="258" r:id="rId5"/>
    <p:sldId id="259" r:id="rId6"/>
    <p:sldId id="262"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86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363695-94CB-1340-802C-52B9D5E4F6C8}" type="datetimeFigureOut">
              <a:rPr lang="en-US" smtClean="0"/>
              <a:t>9/2/15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1335492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363695-94CB-1340-802C-52B9D5E4F6C8}" type="datetimeFigureOut">
              <a:rPr lang="en-US" smtClean="0"/>
              <a:t>9/2/15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24403024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363695-94CB-1340-802C-52B9D5E4F6C8}" type="datetimeFigureOut">
              <a:rPr lang="en-US" smtClean="0"/>
              <a:t>9/2/15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181408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363695-94CB-1340-802C-52B9D5E4F6C8}" type="datetimeFigureOut">
              <a:rPr lang="en-US" smtClean="0"/>
              <a:t>9/2/15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3859331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363695-94CB-1340-802C-52B9D5E4F6C8}" type="datetimeFigureOut">
              <a:rPr lang="en-US" smtClean="0"/>
              <a:t>9/2/15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4116073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363695-94CB-1340-802C-52B9D5E4F6C8}" type="datetimeFigureOut">
              <a:rPr lang="en-US" smtClean="0"/>
              <a:t>9/2/15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177404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363695-94CB-1340-802C-52B9D5E4F6C8}" type="datetimeFigureOut">
              <a:rPr lang="en-US" smtClean="0"/>
              <a:t>9/2/15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4009146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363695-94CB-1340-802C-52B9D5E4F6C8}" type="datetimeFigureOut">
              <a:rPr lang="en-US" smtClean="0"/>
              <a:t>9/2/15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1827161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363695-94CB-1340-802C-52B9D5E4F6C8}" type="datetimeFigureOut">
              <a:rPr lang="en-US" smtClean="0"/>
              <a:t>9/2/15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811582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363695-94CB-1340-802C-52B9D5E4F6C8}" type="datetimeFigureOut">
              <a:rPr lang="en-US" smtClean="0"/>
              <a:t>9/2/15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1078942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363695-94CB-1340-802C-52B9D5E4F6C8}" type="datetimeFigureOut">
              <a:rPr lang="en-US" smtClean="0"/>
              <a:t>9/2/15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7CF581-4C43-ED40-844D-9C38C206373A}" type="slidenum">
              <a:rPr lang="en-US" smtClean="0"/>
              <a:t>‹#›</a:t>
            </a:fld>
            <a:endParaRPr lang="en-US"/>
          </a:p>
        </p:txBody>
      </p:sp>
    </p:spTree>
    <p:extLst>
      <p:ext uri="{BB962C8B-B14F-4D97-AF65-F5344CB8AC3E}">
        <p14:creationId xmlns:p14="http://schemas.microsoft.com/office/powerpoint/2010/main" val="20622068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363695-94CB-1340-802C-52B9D5E4F6C8}" type="datetimeFigureOut">
              <a:rPr lang="en-US" smtClean="0"/>
              <a:t>9/2/15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7CF581-4C43-ED40-844D-9C38C206373A}" type="slidenum">
              <a:rPr lang="en-US" smtClean="0"/>
              <a:t>‹#›</a:t>
            </a:fld>
            <a:endParaRPr lang="en-US"/>
          </a:p>
        </p:txBody>
      </p:sp>
    </p:spTree>
    <p:extLst>
      <p:ext uri="{BB962C8B-B14F-4D97-AF65-F5344CB8AC3E}">
        <p14:creationId xmlns:p14="http://schemas.microsoft.com/office/powerpoint/2010/main" val="2646633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67598" y="676521"/>
            <a:ext cx="8069716" cy="3233981"/>
          </a:xfrm>
        </p:spPr>
        <p:txBody>
          <a:bodyPr>
            <a:noAutofit/>
          </a:bodyPr>
          <a:lstStyle/>
          <a:p>
            <a:pPr algn="l"/>
            <a:r>
              <a:rPr lang="en-US" sz="3600" dirty="0" smtClean="0"/>
              <a:t>Do Now: Although this famous quotation was written 100 years </a:t>
            </a:r>
            <a:r>
              <a:rPr lang="en-US" sz="3600" i="1" dirty="0" smtClean="0"/>
              <a:t>after</a:t>
            </a:r>
            <a:r>
              <a:rPr lang="en-US" sz="3600" dirty="0" smtClean="0"/>
              <a:t> the United States Constitution, the founding fathers knew the lesson well. Explain how the Founding Fathers incorporated this lesson into the Constitution.</a:t>
            </a:r>
            <a:endParaRPr lang="en-US" sz="3600" dirty="0"/>
          </a:p>
        </p:txBody>
      </p:sp>
      <p:sp>
        <p:nvSpPr>
          <p:cNvPr id="3" name="Subtitle 2"/>
          <p:cNvSpPr>
            <a:spLocks noGrp="1"/>
          </p:cNvSpPr>
          <p:nvPr>
            <p:ph type="subTitle" idx="1"/>
          </p:nvPr>
        </p:nvSpPr>
        <p:spPr>
          <a:xfrm>
            <a:off x="367598" y="4645810"/>
            <a:ext cx="8387918" cy="1905117"/>
          </a:xfrm>
        </p:spPr>
        <p:txBody>
          <a:bodyPr>
            <a:normAutofit/>
          </a:bodyPr>
          <a:lstStyle/>
          <a:p>
            <a:pPr algn="l"/>
            <a:r>
              <a:rPr lang="en-US" sz="3600" dirty="0" smtClean="0">
                <a:solidFill>
                  <a:schemeClr val="tx1"/>
                </a:solidFill>
              </a:rPr>
              <a:t>“Power tends to corrupt, and absolute power corrupts absolutely.”</a:t>
            </a:r>
          </a:p>
          <a:p>
            <a:pPr algn="l"/>
            <a:r>
              <a:rPr lang="en-US" sz="3600" dirty="0" smtClean="0">
                <a:solidFill>
                  <a:schemeClr val="tx1"/>
                </a:solidFill>
              </a:rPr>
              <a:t>                 —Lord John </a:t>
            </a:r>
            <a:r>
              <a:rPr lang="en-US" sz="3600" dirty="0" err="1" smtClean="0">
                <a:solidFill>
                  <a:schemeClr val="tx1"/>
                </a:solidFill>
              </a:rPr>
              <a:t>Dalberg</a:t>
            </a:r>
            <a:r>
              <a:rPr lang="en-US" sz="3600" dirty="0" smtClean="0">
                <a:solidFill>
                  <a:schemeClr val="tx1"/>
                </a:solidFill>
              </a:rPr>
              <a:t>-Acton, 1887</a:t>
            </a:r>
            <a:endParaRPr lang="en-US" sz="3600" dirty="0"/>
          </a:p>
        </p:txBody>
      </p:sp>
    </p:spTree>
    <p:extLst>
      <p:ext uri="{BB962C8B-B14F-4D97-AF65-F5344CB8AC3E}">
        <p14:creationId xmlns:p14="http://schemas.microsoft.com/office/powerpoint/2010/main" val="332450563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50635" y="551482"/>
            <a:ext cx="8638553" cy="5748770"/>
          </a:xfrm>
        </p:spPr>
        <p:txBody>
          <a:bodyPr>
            <a:normAutofit fontScale="32500" lnSpcReduction="20000"/>
          </a:bodyPr>
          <a:lstStyle/>
          <a:p>
            <a:pPr algn="l"/>
            <a:r>
              <a:rPr lang="en-US" sz="14400" dirty="0" smtClean="0">
                <a:solidFill>
                  <a:schemeClr val="tx1"/>
                </a:solidFill>
              </a:rPr>
              <a:t>What role does the Constitution play in your daily life?</a:t>
            </a:r>
          </a:p>
          <a:p>
            <a:pPr algn="l"/>
            <a:endParaRPr lang="en-US" sz="14400" dirty="0" smtClean="0">
              <a:solidFill>
                <a:schemeClr val="tx1"/>
              </a:solidFill>
            </a:endParaRPr>
          </a:p>
          <a:p>
            <a:pPr algn="l"/>
            <a:r>
              <a:rPr lang="en-US" sz="14400" dirty="0" smtClean="0">
                <a:solidFill>
                  <a:schemeClr val="tx1"/>
                </a:solidFill>
              </a:rPr>
              <a:t>How would the United States be different if the Framers kept the Articles of Confederation?</a:t>
            </a:r>
          </a:p>
          <a:p>
            <a:pPr algn="l"/>
            <a:endParaRPr lang="en-US" dirty="0"/>
          </a:p>
        </p:txBody>
      </p:sp>
    </p:spTree>
    <p:extLst>
      <p:ext uri="{BB962C8B-B14F-4D97-AF65-F5344CB8AC3E}">
        <p14:creationId xmlns:p14="http://schemas.microsoft.com/office/powerpoint/2010/main" val="84784715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Now</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Respond </a:t>
            </a:r>
            <a:r>
              <a:rPr lang="en-US" dirty="0"/>
              <a:t>to the following statement on the Constitution. Agree, disagree, or qualify.</a:t>
            </a:r>
          </a:p>
          <a:p>
            <a:pPr marL="0" indent="0">
              <a:buNone/>
            </a:pPr>
            <a:endParaRPr lang="en-US" dirty="0" smtClean="0"/>
          </a:p>
          <a:p>
            <a:pPr marL="0" indent="0">
              <a:buNone/>
            </a:pPr>
            <a:r>
              <a:rPr lang="en-US" dirty="0" smtClean="0"/>
              <a:t>“</a:t>
            </a:r>
            <a:r>
              <a:rPr lang="en-US" dirty="0"/>
              <a:t>People like to hold it up as some kind of sacred document, but it's just a workable series of compromises by a bunch of reasonably well-educated white landowners after their previous draft had completely fallen apart a few years before.”</a:t>
            </a:r>
          </a:p>
          <a:p>
            <a:endParaRPr lang="en-US" dirty="0"/>
          </a:p>
        </p:txBody>
      </p:sp>
    </p:spTree>
    <p:extLst>
      <p:ext uri="{BB962C8B-B14F-4D97-AF65-F5344CB8AC3E}">
        <p14:creationId xmlns:p14="http://schemas.microsoft.com/office/powerpoint/2010/main" val="18882135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09000" cy="690562"/>
          </a:xfrm>
        </p:spPr>
        <p:txBody>
          <a:bodyPr>
            <a:normAutofit/>
          </a:bodyPr>
          <a:lstStyle/>
          <a:p>
            <a:r>
              <a:rPr lang="en-US" sz="2400" dirty="0" smtClean="0"/>
              <a:t>Principles of United States Government</a:t>
            </a:r>
            <a:endParaRPr lang="en-US" sz="2400" dirty="0"/>
          </a:p>
        </p:txBody>
      </p:sp>
      <p:sp>
        <p:nvSpPr>
          <p:cNvPr id="3" name="Content Placeholder 2"/>
          <p:cNvSpPr>
            <a:spLocks noGrp="1"/>
          </p:cNvSpPr>
          <p:nvPr>
            <p:ph idx="1"/>
          </p:nvPr>
        </p:nvSpPr>
        <p:spPr>
          <a:xfrm>
            <a:off x="342900" y="1016000"/>
            <a:ext cx="8229600" cy="5702300"/>
          </a:xfrm>
        </p:spPr>
        <p:txBody>
          <a:bodyPr>
            <a:noAutofit/>
          </a:bodyPr>
          <a:lstStyle/>
          <a:p>
            <a:r>
              <a:rPr lang="en-US" sz="2400" b="1" dirty="0"/>
              <a:t>Popular </a:t>
            </a:r>
            <a:r>
              <a:rPr lang="en-US" sz="2400" b="1" dirty="0" smtClean="0"/>
              <a:t>Sovereignty</a:t>
            </a:r>
            <a:r>
              <a:rPr lang="en-US" sz="2400" dirty="0" smtClean="0"/>
              <a:t>—the </a:t>
            </a:r>
            <a:r>
              <a:rPr lang="en-US" sz="2400" dirty="0"/>
              <a:t>people are the source  of all governmental </a:t>
            </a:r>
            <a:r>
              <a:rPr lang="en-US" sz="2400" dirty="0" smtClean="0"/>
              <a:t>power…government exists </a:t>
            </a:r>
            <a:r>
              <a:rPr lang="en-US" sz="2400" dirty="0"/>
              <a:t>with the peoples' consent. </a:t>
            </a:r>
            <a:r>
              <a:rPr lang="en-US" sz="2400" dirty="0" smtClean="0"/>
              <a:t>[Political philosopher?]</a:t>
            </a:r>
            <a:endParaRPr lang="en-US" sz="2400" dirty="0"/>
          </a:p>
          <a:p>
            <a:r>
              <a:rPr lang="en-US" sz="2400" b="1" dirty="0" smtClean="0"/>
              <a:t>Republicanism</a:t>
            </a:r>
            <a:r>
              <a:rPr lang="en-US" sz="2400" dirty="0" smtClean="0"/>
              <a:t>—</a:t>
            </a:r>
            <a:r>
              <a:rPr lang="en-US" sz="2400" i="1" dirty="0" smtClean="0"/>
              <a:t>system</a:t>
            </a:r>
            <a:r>
              <a:rPr lang="en-US" sz="2400" dirty="0" smtClean="0"/>
              <a:t> of limited, representative government</a:t>
            </a:r>
            <a:endParaRPr lang="en-US" sz="2400" dirty="0"/>
          </a:p>
          <a:p>
            <a:r>
              <a:rPr lang="en-US" sz="2400" b="1" dirty="0" smtClean="0"/>
              <a:t>Limited Government</a:t>
            </a:r>
            <a:r>
              <a:rPr lang="en-US" sz="2400" dirty="0" smtClean="0"/>
              <a:t>—government’s authority </a:t>
            </a:r>
            <a:r>
              <a:rPr lang="en-US" sz="2400" dirty="0"/>
              <a:t>is restricted to specific </a:t>
            </a:r>
            <a:r>
              <a:rPr lang="en-US" sz="2400" dirty="0" smtClean="0"/>
              <a:t>powers; </a:t>
            </a:r>
            <a:r>
              <a:rPr lang="en-US" sz="2400" dirty="0" err="1" smtClean="0"/>
              <a:t>individua</a:t>
            </a:r>
            <a:r>
              <a:rPr lang="en-US" sz="2400" dirty="0" smtClean="0"/>
              <a:t> rights </a:t>
            </a:r>
            <a:r>
              <a:rPr lang="en-US" sz="2400" dirty="0"/>
              <a:t>protected from the government. </a:t>
            </a:r>
          </a:p>
          <a:p>
            <a:r>
              <a:rPr lang="en-US" sz="2400" b="1" dirty="0" smtClean="0"/>
              <a:t>Federalism</a:t>
            </a:r>
            <a:r>
              <a:rPr lang="en-US" sz="2400" dirty="0" smtClean="0"/>
              <a:t>--national </a:t>
            </a:r>
            <a:r>
              <a:rPr lang="en-US" sz="2400" dirty="0"/>
              <a:t>and state governments share power. </a:t>
            </a:r>
          </a:p>
          <a:p>
            <a:r>
              <a:rPr lang="en-US" sz="2400" b="1" dirty="0" smtClean="0"/>
              <a:t>Separation </a:t>
            </a:r>
            <a:r>
              <a:rPr lang="en-US" sz="2400" b="1" dirty="0"/>
              <a:t>of </a:t>
            </a:r>
            <a:r>
              <a:rPr lang="en-US" sz="2400" b="1" dirty="0" smtClean="0"/>
              <a:t>Powers</a:t>
            </a:r>
            <a:r>
              <a:rPr lang="en-US" sz="2400" dirty="0" smtClean="0"/>
              <a:t>—power divided among </a:t>
            </a:r>
            <a:r>
              <a:rPr lang="en-US" sz="2400" dirty="0"/>
              <a:t>the legislative, executive, and judicial branches. </a:t>
            </a:r>
            <a:r>
              <a:rPr lang="en-US" sz="2400" dirty="0" smtClean="0"/>
              <a:t>[Political philosopher?]</a:t>
            </a:r>
          </a:p>
          <a:p>
            <a:r>
              <a:rPr lang="en-US" sz="2400" b="1" dirty="0" smtClean="0"/>
              <a:t>Checks </a:t>
            </a:r>
            <a:r>
              <a:rPr lang="en-US" sz="2400" b="1" dirty="0"/>
              <a:t>and </a:t>
            </a:r>
            <a:r>
              <a:rPr lang="en-US" sz="2400" b="1" dirty="0" smtClean="0"/>
              <a:t>Balances</a:t>
            </a:r>
            <a:r>
              <a:rPr lang="en-US" sz="2400" dirty="0" smtClean="0"/>
              <a:t>—</a:t>
            </a:r>
            <a:r>
              <a:rPr lang="en-US" sz="2400" i="1" dirty="0" smtClean="0"/>
              <a:t>system;</a:t>
            </a:r>
            <a:r>
              <a:rPr lang="en-US" sz="2400" dirty="0" smtClean="0"/>
              <a:t> </a:t>
            </a:r>
            <a:r>
              <a:rPr lang="en-US" sz="2400" dirty="0"/>
              <a:t>each branch of government can check, or limit, the </a:t>
            </a:r>
            <a:r>
              <a:rPr lang="en-US" sz="2400" dirty="0" smtClean="0"/>
              <a:t>power </a:t>
            </a:r>
            <a:r>
              <a:rPr lang="en-US" sz="2400" dirty="0"/>
              <a:t>of the other branches.</a:t>
            </a:r>
          </a:p>
          <a:p>
            <a:r>
              <a:rPr lang="en-US" sz="2400" b="1" dirty="0" smtClean="0"/>
              <a:t>Individual Rights</a:t>
            </a:r>
            <a:r>
              <a:rPr lang="en-US" sz="2400" dirty="0" smtClean="0"/>
              <a:t>—rights of individuals protected </a:t>
            </a:r>
            <a:endParaRPr lang="en-US" sz="2400" dirty="0"/>
          </a:p>
          <a:p>
            <a:endParaRPr lang="en-US" sz="2400" dirty="0"/>
          </a:p>
        </p:txBody>
      </p:sp>
    </p:spTree>
    <p:extLst>
      <p:ext uri="{BB962C8B-B14F-4D97-AF65-F5344CB8AC3E}">
        <p14:creationId xmlns:p14="http://schemas.microsoft.com/office/powerpoint/2010/main" val="155448008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5"/>
          <p:cNvSpPr/>
          <p:nvPr/>
        </p:nvSpPr>
        <p:spPr>
          <a:xfrm>
            <a:off x="609600" y="2209800"/>
            <a:ext cx="1524002" cy="1003300"/>
          </a:xfrm>
          <a:prstGeom prst="rightArrow">
            <a:avLst/>
          </a:prstGeom>
          <a:noFill/>
          <a:ln w="571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ight Arrow 6"/>
          <p:cNvSpPr/>
          <p:nvPr/>
        </p:nvSpPr>
        <p:spPr>
          <a:xfrm>
            <a:off x="6874934" y="3352800"/>
            <a:ext cx="1524002" cy="1003300"/>
          </a:xfrm>
          <a:prstGeom prst="rightArrow">
            <a:avLst/>
          </a:prstGeom>
          <a:noFill/>
          <a:ln w="5715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Box 7"/>
          <p:cNvSpPr txBox="1"/>
          <p:nvPr/>
        </p:nvSpPr>
        <p:spPr>
          <a:xfrm>
            <a:off x="381000" y="6063733"/>
            <a:ext cx="8456011" cy="461665"/>
          </a:xfrm>
          <a:prstGeom prst="rect">
            <a:avLst/>
          </a:prstGeom>
          <a:noFill/>
        </p:spPr>
        <p:txBody>
          <a:bodyPr wrap="none" rtlCol="0">
            <a:spAutoFit/>
          </a:bodyPr>
          <a:lstStyle/>
          <a:p>
            <a:r>
              <a:rPr lang="en-US" sz="2400" dirty="0" smtClean="0"/>
              <a:t>System/Process/Function/Algorithm/Laws/Government/Plot Type</a:t>
            </a:r>
            <a:endParaRPr lang="en-US" sz="2400" dirty="0"/>
          </a:p>
        </p:txBody>
      </p:sp>
      <p:cxnSp>
        <p:nvCxnSpPr>
          <p:cNvPr id="10" name="Straight Connector 9"/>
          <p:cNvCxnSpPr/>
          <p:nvPr/>
        </p:nvCxnSpPr>
        <p:spPr>
          <a:xfrm flipH="1">
            <a:off x="2302933" y="2918884"/>
            <a:ext cx="16934" cy="1945215"/>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2302933" y="1574800"/>
            <a:ext cx="0" cy="77470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2269065" y="1574800"/>
            <a:ext cx="4453468"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6739467" y="1574800"/>
            <a:ext cx="16934" cy="1896533"/>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2269065" y="4864099"/>
            <a:ext cx="4436534" cy="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6722533" y="4089399"/>
            <a:ext cx="0" cy="774700"/>
          </a:xfrm>
          <a:prstGeom prst="line">
            <a:avLst/>
          </a:prstGeom>
          <a:ln w="5715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3335867" y="2918884"/>
            <a:ext cx="1693333" cy="1697565"/>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4876801" y="2349500"/>
            <a:ext cx="960489" cy="1003300"/>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014133" y="2349500"/>
            <a:ext cx="745067" cy="747182"/>
          </a:xfrm>
          <a:prstGeom prst="ellipse">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 name="Straight Connector 4"/>
          <p:cNvCxnSpPr>
            <a:stCxn id="15" idx="0"/>
            <a:endCxn id="13" idx="0"/>
          </p:cNvCxnSpPr>
          <p:nvPr/>
        </p:nvCxnSpPr>
        <p:spPr>
          <a:xfrm>
            <a:off x="3386667" y="2349500"/>
            <a:ext cx="1970379" cy="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3038475" y="2857500"/>
            <a:ext cx="348192" cy="1199090"/>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a:endCxn id="13" idx="5"/>
          </p:cNvCxnSpPr>
          <p:nvPr/>
        </p:nvCxnSpPr>
        <p:spPr>
          <a:xfrm flipV="1">
            <a:off x="4905375" y="3205870"/>
            <a:ext cx="791255" cy="1013705"/>
          </a:xfrm>
          <a:prstGeom prst="line">
            <a:avLst/>
          </a:prstGeom>
          <a:ln w="381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88900" y="6525398"/>
            <a:ext cx="1420105" cy="246221"/>
          </a:xfrm>
          <a:prstGeom prst="rect">
            <a:avLst/>
          </a:prstGeom>
          <a:noFill/>
        </p:spPr>
        <p:txBody>
          <a:bodyPr wrap="none" rtlCol="0">
            <a:spAutoFit/>
          </a:bodyPr>
          <a:lstStyle/>
          <a:p>
            <a:r>
              <a:rPr lang="en-US" sz="1000" dirty="0" smtClean="0"/>
              <a:t>Copyright Hagerty 2014</a:t>
            </a:r>
            <a:endParaRPr lang="en-US" sz="1000" dirty="0"/>
          </a:p>
        </p:txBody>
      </p:sp>
      <p:sp>
        <p:nvSpPr>
          <p:cNvPr id="3" name="TextBox 2"/>
          <p:cNvSpPr txBox="1"/>
          <p:nvPr/>
        </p:nvSpPr>
        <p:spPr>
          <a:xfrm>
            <a:off x="3657600" y="17653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10738570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1114"/>
          </a:xfrm>
          <a:ln w="38100" cmpd="sng">
            <a:solidFill>
              <a:schemeClr val="tx1"/>
            </a:solidFill>
          </a:ln>
        </p:spPr>
        <p:txBody>
          <a:bodyPr>
            <a:normAutofit fontScale="90000"/>
          </a:bodyPr>
          <a:lstStyle/>
          <a:p>
            <a:r>
              <a:rPr lang="en-US" sz="3600" dirty="0" smtClean="0"/>
              <a:t>The Constitution will control factions through “republic” form of government.</a:t>
            </a:r>
            <a:endParaRPr lang="en-US" sz="3600" dirty="0"/>
          </a:p>
        </p:txBody>
      </p:sp>
      <p:sp>
        <p:nvSpPr>
          <p:cNvPr id="3" name="Content Placeholder 2"/>
          <p:cNvSpPr>
            <a:spLocks noGrp="1"/>
          </p:cNvSpPr>
          <p:nvPr>
            <p:ph idx="1"/>
          </p:nvPr>
        </p:nvSpPr>
        <p:spPr>
          <a:xfrm>
            <a:off x="457200" y="1285752"/>
            <a:ext cx="8229600" cy="5169689"/>
          </a:xfrm>
        </p:spPr>
        <p:txBody>
          <a:bodyPr>
            <a:normAutofit/>
          </a:bodyPr>
          <a:lstStyle/>
          <a:p>
            <a:r>
              <a:rPr lang="en-US" dirty="0" smtClean="0"/>
              <a:t>People form factions based on their “zeal” or “sentiment” for a subject.</a:t>
            </a:r>
          </a:p>
          <a:p>
            <a:r>
              <a:rPr lang="en-US" i="1" dirty="0" smtClean="0"/>
              <a:t>Free</a:t>
            </a:r>
            <a:r>
              <a:rPr lang="en-US" dirty="0" smtClean="0"/>
              <a:t> society </a:t>
            </a:r>
            <a:r>
              <a:rPr lang="en-US" i="1" u="sng" dirty="0" smtClean="0"/>
              <a:t>will</a:t>
            </a:r>
            <a:r>
              <a:rPr lang="en-US" dirty="0" smtClean="0"/>
              <a:t> have factions…always.</a:t>
            </a:r>
          </a:p>
          <a:p>
            <a:r>
              <a:rPr lang="en-US" dirty="0" smtClean="0"/>
              <a:t>Property is most “durable” [lasting] source of factions. </a:t>
            </a:r>
          </a:p>
          <a:p>
            <a:r>
              <a:rPr lang="en-US" dirty="0" smtClean="0"/>
              <a:t>Principal task of modern government: regulate these factions. Republic form of government does this through representation.</a:t>
            </a:r>
          </a:p>
          <a:p>
            <a:r>
              <a:rPr lang="en-US" dirty="0" smtClean="0"/>
              <a:t>America is physically big (another strength).</a:t>
            </a:r>
            <a:endParaRPr lang="en-US" dirty="0"/>
          </a:p>
        </p:txBody>
      </p:sp>
    </p:spTree>
    <p:extLst>
      <p:ext uri="{BB962C8B-B14F-4D97-AF65-F5344CB8AC3E}">
        <p14:creationId xmlns:p14="http://schemas.microsoft.com/office/powerpoint/2010/main" val="384516012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7332</TotalTime>
  <Words>364</Words>
  <Application>Microsoft Macintosh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Do Now: Although this famous quotation was written 100 years after the United States Constitution, the founding fathers knew the lesson well. Explain how the Founding Fathers incorporated this lesson into the Constitution.</vt:lpstr>
      <vt:lpstr>PowerPoint Presentation</vt:lpstr>
      <vt:lpstr>Do Now</vt:lpstr>
      <vt:lpstr>Principles of United States Government</vt:lpstr>
      <vt:lpstr>PowerPoint Presentation</vt:lpstr>
      <vt:lpstr>The Constitution will control factions through “republic” form of government.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 Although this famous quotation was written 100 years after the United States Constitution, the founding fathers new the lesson well. Explain how the Founding Fathers incorporated this lesson into the Constitution.</dc:title>
  <dc:creator>Thomas Hagerty</dc:creator>
  <cp:lastModifiedBy>Thomas Hagerty</cp:lastModifiedBy>
  <cp:revision>11</cp:revision>
  <dcterms:created xsi:type="dcterms:W3CDTF">2015-08-30T13:21:10Z</dcterms:created>
  <dcterms:modified xsi:type="dcterms:W3CDTF">2015-09-07T03:21:23Z</dcterms:modified>
</cp:coreProperties>
</file>